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053" r:id="rId2"/>
    <p:sldId id="2054" r:id="rId3"/>
    <p:sldId id="2055" r:id="rId4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36" userDrawn="1">
          <p15:clr>
            <a:srgbClr val="A4A3A4"/>
          </p15:clr>
        </p15:guide>
        <p15:guide id="4" pos="14278" userDrawn="1">
          <p15:clr>
            <a:srgbClr val="A4A3A4"/>
          </p15:clr>
        </p15:guide>
        <p15:guide id="5" pos="1078" userDrawn="1">
          <p15:clr>
            <a:srgbClr val="A4A3A4"/>
          </p15:clr>
        </p15:guide>
        <p15:guide id="7" pos="7678" userDrawn="1">
          <p15:clr>
            <a:srgbClr val="A4A3A4"/>
          </p15:clr>
        </p15:guide>
        <p15:guide id="8" orient="horz" pos="5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3" clrIdx="0">
    <p:extLst/>
  </p:cmAuthor>
  <p:cmAuthor id="2" name="Microsoft Office User" initials="Office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340"/>
    <a:srgbClr val="FF671F"/>
    <a:srgbClr val="0C2341"/>
    <a:srgbClr val="000000"/>
    <a:srgbClr val="3B1F4D"/>
    <a:srgbClr val="00B8DB"/>
    <a:srgbClr val="EC72A5"/>
    <a:srgbClr val="2D1E42"/>
    <a:srgbClr val="583F52"/>
    <a:srgbClr val="4AED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6202" autoAdjust="0"/>
  </p:normalViewPr>
  <p:slideViewPr>
    <p:cSldViewPr snapToGrid="0" snapToObjects="1">
      <p:cViewPr varScale="1">
        <p:scale>
          <a:sx n="39" d="100"/>
          <a:sy n="39" d="100"/>
        </p:scale>
        <p:origin x="642" y="72"/>
      </p:cViewPr>
      <p:guideLst>
        <p:guide orient="horz" pos="8136"/>
        <p:guide pos="14278"/>
        <p:guide pos="1078"/>
        <p:guide pos="7678"/>
        <p:guide orient="horz" pos="50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11/21/2019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89425" y="-11796713"/>
            <a:ext cx="2215356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627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89425" y="-11796713"/>
            <a:ext cx="2215356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623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89425" y="-11796713"/>
            <a:ext cx="2215356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23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73651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ktop Web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2867751" y="4518870"/>
            <a:ext cx="8003365" cy="4538261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4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9075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3483712" y="3314539"/>
            <a:ext cx="8149654" cy="14371295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4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46179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pp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8016277" y="2042067"/>
            <a:ext cx="8389538" cy="5280609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4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67953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4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8913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5879336" y="0"/>
            <a:ext cx="8498313" cy="13716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4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6686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2188824" y="0"/>
            <a:ext cx="12188825" cy="13716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4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623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ative Brea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12217400" cy="13716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400" b="0" i="0">
                <a:ln>
                  <a:noFill/>
                </a:ln>
                <a:solidFill>
                  <a:schemeClr val="tx2"/>
                </a:solidFill>
                <a:latin typeface="Roboto Regular" charset="0"/>
                <a:ea typeface="Roboto Regular" charset="0"/>
                <a:cs typeface="Roboto Regular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94718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958" r:id="rId2"/>
    <p:sldLayoutId id="2147483959" r:id="rId3"/>
    <p:sldLayoutId id="2147483960" r:id="rId4"/>
    <p:sldLayoutId id="2147483953" r:id="rId5"/>
    <p:sldLayoutId id="2147483954" r:id="rId6"/>
    <p:sldLayoutId id="2147483955" r:id="rId7"/>
    <p:sldLayoutId id="21474839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79337" y="0"/>
            <a:ext cx="8498313" cy="137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Roboto Regular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9383" y="928302"/>
            <a:ext cx="140516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00000"/>
              </a:lnSpc>
              <a:defRPr sz="5000" b="1">
                <a:solidFill>
                  <a:schemeClr val="tx2"/>
                </a:solidFill>
                <a:latin typeface="HelveticaNeueLT Com 47 LtCn" panose="020B0406020202030204" pitchFamily="34" charset="0"/>
                <a:ea typeface="Montserrat" charset="0"/>
                <a:cs typeface="Montserrat" charset="0"/>
              </a:defRPr>
            </a:lvl1pPr>
          </a:lstStyle>
          <a:p>
            <a:r>
              <a:rPr lang="es-ES" sz="3600" dirty="0" smtClean="0">
                <a:solidFill>
                  <a:srgbClr val="0C2340"/>
                </a:solidFill>
              </a:rPr>
              <a:t>COMPARATIVO DE PRIMAS ANUALES</a:t>
            </a:r>
          </a:p>
          <a:p>
            <a:r>
              <a:rPr lang="es-ES" sz="3600" dirty="0" smtClean="0">
                <a:solidFill>
                  <a:srgbClr val="0C2340"/>
                </a:solidFill>
              </a:rPr>
              <a:t>Periodo 2018-19 vs Periodo 2019-20</a:t>
            </a:r>
            <a:endParaRPr lang="en-US" sz="3600" dirty="0">
              <a:solidFill>
                <a:srgbClr val="0C2340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749608" y="11538556"/>
            <a:ext cx="13924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00000"/>
              </a:lnSpc>
              <a:defRPr b="1">
                <a:solidFill>
                  <a:schemeClr val="tx2"/>
                </a:solidFill>
                <a:latin typeface="HelveticaNeueLT Com 47 LtCn" panose="020B0406020202030204" pitchFamily="34" charset="0"/>
                <a:ea typeface="Montserrat" charset="0"/>
                <a:cs typeface="Montserrat" charset="0"/>
              </a:defRPr>
            </a:lvl1pPr>
          </a:lstStyle>
          <a:p>
            <a:r>
              <a:rPr lang="es-ES" sz="2800" b="0" dirty="0" smtClean="0">
                <a:solidFill>
                  <a:srgbClr val="FF671F"/>
                </a:solidFill>
              </a:rPr>
              <a:t>En líneas generales, el incremento para este año es en promedio </a:t>
            </a:r>
            <a:r>
              <a:rPr lang="es-ES" dirty="0" smtClean="0">
                <a:solidFill>
                  <a:srgbClr val="0C2340"/>
                </a:solidFill>
              </a:rPr>
              <a:t>16.32%</a:t>
            </a:r>
            <a:endParaRPr lang="en-US" dirty="0">
              <a:solidFill>
                <a:srgbClr val="0C2340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608" y="2705101"/>
            <a:ext cx="14703616" cy="7717206"/>
          </a:xfrm>
          <a:prstGeom prst="rect">
            <a:avLst/>
          </a:prstGeom>
        </p:spPr>
      </p:pic>
      <p:pic>
        <p:nvPicPr>
          <p:cNvPr id="13" name="Marcador de posición de imagen 12"/>
          <p:cNvPicPr>
            <a:picLocks noGrp="1" noChangeAspect="1"/>
          </p:cNvPicPr>
          <p:nvPr>
            <p:ph type="pic"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2" b="416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641841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79337" y="0"/>
            <a:ext cx="8498313" cy="137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Roboto Regular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9383" y="928302"/>
            <a:ext cx="140516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00000"/>
              </a:lnSpc>
              <a:defRPr sz="5000" b="1">
                <a:solidFill>
                  <a:schemeClr val="tx2"/>
                </a:solidFill>
                <a:latin typeface="HelveticaNeueLT Com 47 LtCn" panose="020B0406020202030204" pitchFamily="34" charset="0"/>
                <a:ea typeface="Montserrat" charset="0"/>
                <a:cs typeface="Montserrat" charset="0"/>
              </a:defRPr>
            </a:lvl1pPr>
          </a:lstStyle>
          <a:p>
            <a:r>
              <a:rPr lang="es-ES" sz="3600" dirty="0" smtClean="0">
                <a:solidFill>
                  <a:srgbClr val="0C2340"/>
                </a:solidFill>
              </a:rPr>
              <a:t>COMPARATIVO DE PRIMAS MENSUALES</a:t>
            </a:r>
          </a:p>
          <a:p>
            <a:r>
              <a:rPr lang="es-ES" sz="3600" dirty="0" smtClean="0">
                <a:solidFill>
                  <a:srgbClr val="0C2340"/>
                </a:solidFill>
              </a:rPr>
              <a:t>Periodo 2018-19 vs Periodo 2019-20</a:t>
            </a:r>
            <a:endParaRPr lang="en-US" sz="3600" dirty="0">
              <a:solidFill>
                <a:srgbClr val="0C2340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749608" y="11538556"/>
            <a:ext cx="13924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00000"/>
              </a:lnSpc>
              <a:defRPr b="1">
                <a:solidFill>
                  <a:schemeClr val="tx2"/>
                </a:solidFill>
                <a:latin typeface="HelveticaNeueLT Com 47 LtCn" panose="020B0406020202030204" pitchFamily="34" charset="0"/>
                <a:ea typeface="Montserrat" charset="0"/>
                <a:cs typeface="Montserrat" charset="0"/>
              </a:defRPr>
            </a:lvl1pPr>
          </a:lstStyle>
          <a:p>
            <a:r>
              <a:rPr lang="es-ES" sz="2800" b="0" dirty="0" smtClean="0">
                <a:solidFill>
                  <a:srgbClr val="FF671F"/>
                </a:solidFill>
              </a:rPr>
              <a:t>Los incrementos básicamente son por tres factores: Recargos por costos médicos, Inflación y Rango Etario. </a:t>
            </a:r>
            <a:endParaRPr lang="en-US" dirty="0">
              <a:solidFill>
                <a:srgbClr val="0C234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608" y="2986382"/>
            <a:ext cx="13531638" cy="7300618"/>
          </a:xfrm>
          <a:prstGeom prst="rect">
            <a:avLst/>
          </a:prstGeom>
        </p:spPr>
      </p:pic>
      <p:pic>
        <p:nvPicPr>
          <p:cNvPr id="8" name="Marcador de posición de imagen 7"/>
          <p:cNvPicPr>
            <a:picLocks noGrp="1" noChangeAspect="1"/>
          </p:cNvPicPr>
          <p:nvPr>
            <p:ph type="pic"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4" r="61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83617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79337" y="0"/>
            <a:ext cx="8498313" cy="137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Roboto Regular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9383" y="928302"/>
            <a:ext cx="140516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00000"/>
              </a:lnSpc>
              <a:defRPr sz="5000" b="1">
                <a:solidFill>
                  <a:schemeClr val="tx2"/>
                </a:solidFill>
                <a:latin typeface="HelveticaNeueLT Com 47 LtCn" panose="020B0406020202030204" pitchFamily="34" charset="0"/>
                <a:ea typeface="Montserrat" charset="0"/>
                <a:cs typeface="Montserrat" charset="0"/>
              </a:defRPr>
            </a:lvl1pPr>
          </a:lstStyle>
          <a:p>
            <a:r>
              <a:rPr lang="es-ES" sz="3600" dirty="0" smtClean="0">
                <a:solidFill>
                  <a:srgbClr val="0C2340"/>
                </a:solidFill>
              </a:rPr>
              <a:t>COMPARATIVO DE PRIMAS ENTRE PROGRAMAS CORPORATIVOS E INDIVIDUALES</a:t>
            </a:r>
          </a:p>
          <a:p>
            <a:r>
              <a:rPr lang="es-ES" sz="3600" dirty="0" smtClean="0">
                <a:solidFill>
                  <a:srgbClr val="0C2340"/>
                </a:solidFill>
              </a:rPr>
              <a:t>Periodo 2018-19 vs Periodo 2019-20</a:t>
            </a:r>
            <a:endParaRPr lang="en-US" sz="3600" dirty="0">
              <a:solidFill>
                <a:srgbClr val="0C2340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749608" y="11538556"/>
            <a:ext cx="139242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00000"/>
              </a:lnSpc>
              <a:defRPr b="1">
                <a:solidFill>
                  <a:schemeClr val="tx2"/>
                </a:solidFill>
                <a:latin typeface="HelveticaNeueLT Com 47 LtCn" panose="020B0406020202030204" pitchFamily="34" charset="0"/>
                <a:ea typeface="Montserrat" charset="0"/>
                <a:cs typeface="Montserrat" charset="0"/>
              </a:defRPr>
            </a:lvl1pPr>
          </a:lstStyle>
          <a:p>
            <a:r>
              <a:rPr lang="es-ES" sz="2800" b="0" dirty="0" smtClean="0">
                <a:solidFill>
                  <a:srgbClr val="FF671F"/>
                </a:solidFill>
              </a:rPr>
              <a:t>El cuadro comparativo indica claramente la diferencia sustancial de los costes entre el Programa Oncoplus</a:t>
            </a:r>
            <a:r>
              <a:rPr lang="es-ES" sz="2800" b="0" dirty="0">
                <a:solidFill>
                  <a:srgbClr val="FF671F"/>
                </a:solidFill>
              </a:rPr>
              <a:t> </a:t>
            </a:r>
            <a:r>
              <a:rPr lang="es-ES" sz="2800" b="0" dirty="0" smtClean="0">
                <a:solidFill>
                  <a:srgbClr val="FF671F"/>
                </a:solidFill>
              </a:rPr>
              <a:t>contratado por la Universidad, y el Programa Individual Oncoplus para el público en general. </a:t>
            </a:r>
            <a:endParaRPr lang="en-US" dirty="0">
              <a:solidFill>
                <a:srgbClr val="0C234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608" y="3009549"/>
            <a:ext cx="13712908" cy="7391751"/>
          </a:xfrm>
          <a:prstGeom prst="rect">
            <a:avLst/>
          </a:prstGeom>
        </p:spPr>
      </p:pic>
      <p:pic>
        <p:nvPicPr>
          <p:cNvPr id="8" name="Marcador de posición de imagen 7"/>
          <p:cNvPicPr>
            <a:picLocks noGrp="1" noChangeAspect="1"/>
          </p:cNvPicPr>
          <p:nvPr>
            <p:ph type="pic"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7" r="10377"/>
          <a:stretch>
            <a:fillRect/>
          </a:stretch>
        </p:blipFill>
        <p:spPr/>
      </p:pic>
      <p:sp>
        <p:nvSpPr>
          <p:cNvPr id="9" name="Elipse 8"/>
          <p:cNvSpPr/>
          <p:nvPr/>
        </p:nvSpPr>
        <p:spPr>
          <a:xfrm>
            <a:off x="11430000" y="3409950"/>
            <a:ext cx="3448050" cy="7810500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350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Elevation Light 1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2E2E35"/>
      </a:accent1>
      <a:accent2>
        <a:srgbClr val="2FC0D6"/>
      </a:accent2>
      <a:accent3>
        <a:srgbClr val="9F9EA2"/>
      </a:accent3>
      <a:accent4>
        <a:srgbClr val="D7D5D4"/>
      </a:accent4>
      <a:accent5>
        <a:srgbClr val="2E2E35"/>
      </a:accent5>
      <a:accent6>
        <a:srgbClr val="9F9EA2"/>
      </a:accent6>
      <a:hlink>
        <a:srgbClr val="F33B48"/>
      </a:hlink>
      <a:folHlink>
        <a:srgbClr val="FFC00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29191</TotalTime>
  <Words>94</Words>
  <Application>Microsoft Office PowerPoint</Application>
  <PresentationFormat>Personalizado</PresentationFormat>
  <Paragraphs>9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 Light</vt:lpstr>
      <vt:lpstr>HelveticaNeueLT Com 47 LtCn</vt:lpstr>
      <vt:lpstr>Lato Light</vt:lpstr>
      <vt:lpstr>Montserrat</vt:lpstr>
      <vt:lpstr>Roboto Regular</vt:lpstr>
      <vt:lpstr>Default Theme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Designed by Slidesmash</dc:title>
  <dc:subject/>
  <dc:creator>Designed by Slidesmash</dc:creator>
  <cp:keywords/>
  <dc:description/>
  <cp:lastModifiedBy>Cesar Augusto Mogrovejo Ramirez</cp:lastModifiedBy>
  <cp:revision>5726</cp:revision>
  <dcterms:created xsi:type="dcterms:W3CDTF">2014-11-12T21:47:38Z</dcterms:created>
  <dcterms:modified xsi:type="dcterms:W3CDTF">2019-11-21T14:11:23Z</dcterms:modified>
  <cp:category/>
</cp:coreProperties>
</file>